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9753600" cx="130048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manticscholar.org/paper/Doppler-Resilient-802.11ad-Based-Ultra-Short-Range-Duggal-Vishwakarma/ce59ba4a745524d34aa1f7b05af8b3f0da52f5f3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lprocus.com/difference-between-soc-system-on-chip-single-board-computer/" TargetMode="External"/><Relationship Id="rId3" Type="http://schemas.openxmlformats.org/officeDocument/2006/relationships/hyperlink" Target="https://www.mycustomer.com/selling/crm/which-crm-tool-is-the-most-user-friendly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bay.com/itm/Mini-Circuits-ZX95-675-S-Voltage-Controlled-Oscillator-500-750-MHz-VCO-/283482611884" TargetMode="External"/><Relationship Id="rId3" Type="http://schemas.openxmlformats.org/officeDocument/2006/relationships/hyperlink" Target="https://www.distrelec.biz/en/arduino-mkr-zero-arduino-abx00012/p/30101961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fycat.com/dimmarvelousgnat" TargetMode="External"/><Relationship Id="rId3" Type="http://schemas.openxmlformats.org/officeDocument/2006/relationships/hyperlink" Target="https://es.wikipedia.org/wiki/Radio_Observatorio_de_Jicamarca" TargetMode="External"/><Relationship Id="rId4" Type="http://schemas.openxmlformats.org/officeDocument/2006/relationships/hyperlink" Target="https://www.needpix.com/photo/47597/radar-radar-dish-earth-station-fuchsstadt-reception-send-received-on-broadcast-antennas" TargetMode="External"/><Relationship Id="rId5" Type="http://schemas.openxmlformats.org/officeDocument/2006/relationships/hyperlink" Target="http://solar-center.stanford.edu/SID/activities/ionosphere.html" TargetMode="External"/><Relationship Id="rId6" Type="http://schemas.openxmlformats.org/officeDocument/2006/relationships/hyperlink" Target="https://www.nesdis.noaa.gov/content/peeling-back-layers-atmosphere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672d0546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e672d0546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e672d0e1a_2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6e672d0e1a_2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672d0e1a_2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6e672d0e1a_2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e672d0e1a_2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6e672d0e1a_2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746fcc462f2fed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4746fcc462f2fed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e672d0e1a_2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Tiempo en el eje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6e672d0e1a_2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e672d0e1a_2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6e672d0e1a_2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e672d0e1a_2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6e672d0e1a_2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e672d0e1a_2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6e672d0e1a_2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746fcc462f2fed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4746fcc462f2fed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746fcc462f2fed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https://www.semanticscholar.org/paper/Doppler-Resilient-802.11ad-Based-Ultra-Short-Range-Duggal-Vishwakarma/ce59ba4a745524d34aa1f7b05af8b3f0da52f5f3</a:t>
            </a:r>
            <a:endParaRPr/>
          </a:p>
        </p:txBody>
      </p:sp>
      <p:sp>
        <p:nvSpPr>
          <p:cNvPr id="261" name="Google Shape;261;g24746fcc462f2fed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746fcc462f2fed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4746fcc462f2fed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746fcc462f2fed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4746fcc462f2fed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746fcc462f2fed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pequeño detector huaico???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https://www.elprocus.com/difference-between-soc-system-on-chip-single-board-computer/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https://www.mycustomer.com/selling/crm/which-crm-tool-is-the-most-user-friendly</a:t>
            </a:r>
            <a:endParaRPr/>
          </a:p>
        </p:txBody>
      </p:sp>
      <p:sp>
        <p:nvSpPr>
          <p:cNvPr id="304" name="Google Shape;304;g24746fcc462f2fed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746fcc462f2fed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4746fcc462f2fed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e672d0e1a_2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e672d0e1a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https://www.ebay.com/itm/Mini-Circuits-ZX95-675-S-Voltage-Controlled-Oscillator-500-750-MHz-VCO-/283482611884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https://www.distrelec.biz/en/arduino-mkr-zero-arduino-abx00012/p/30101961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e672d0e1a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6e672d0e1a_2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e672d0e1a_2_2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6e672d0e1a_2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e672d0546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¿Por qué su frecuencia es de 50MHz?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¿Qué más hacen en el JRO?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¿Cuál es la antena del JRO?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¿Qué observan en la alta atmósfera?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¿Qué es la alta atmósfera?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https://gfycat.com/dimmarvelousgnat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https://es.wikipedia.org/wiki/Radio_Observatorio_de_Jicamarca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https://www.needpix.com/photo/47597/radar-radar-dish-earth-station-fuchsstadt-reception-send-received-on-broadcast-antennas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http://solar-center.stanford.edu/SID/activities/ionosphere.html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https://www.nesdis.noaa.gov/content/peeling-back-layers-atmosphere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6e672d0546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746fcc462f2fed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4746fcc462f2fed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e672d0546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a las personas que hace jicamarca; En el radio observatorio de Jicamarca se estudia la alta </a:t>
            </a:r>
            <a:r>
              <a:rPr lang="en-US"/>
              <a:t>atmósfera.</a:t>
            </a:r>
            <a:endParaRPr/>
          </a:p>
        </p:txBody>
      </p:sp>
      <p:sp>
        <p:nvSpPr>
          <p:cNvPr id="81" name="Google Shape;81;g6e672d0546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672d0e1a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a las personas que hace jicamarca; En el radio observatorio de Jicamarca se estudia la alta atmósfera.</a:t>
            </a:r>
            <a:endParaRPr/>
          </a:p>
        </p:txBody>
      </p:sp>
      <p:sp>
        <p:nvSpPr>
          <p:cNvPr id="107" name="Google Shape;107;g6e672d0e1a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672d0546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Sistema</a:t>
            </a:r>
            <a:endParaRPr/>
          </a:p>
        </p:txBody>
      </p:sp>
      <p:sp>
        <p:nvSpPr>
          <p:cNvPr id="115" name="Google Shape;115;g6e672d0546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e672d0e1a_2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a las personas que hace jicamarca; En el radio observatorio de Jicamarca se estudia la alta atmósfera.</a:t>
            </a:r>
            <a:endParaRPr/>
          </a:p>
        </p:txBody>
      </p:sp>
      <p:sp>
        <p:nvSpPr>
          <p:cNvPr id="124" name="Google Shape;124;g6e672d0e1a_2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672d0e1a_2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a las personas que hace jicamarca; En el radio observatorio de Jicamarca se estudia la alta atmósfera.</a:t>
            </a:r>
            <a:endParaRPr/>
          </a:p>
        </p:txBody>
      </p:sp>
      <p:sp>
        <p:nvSpPr>
          <p:cNvPr id="133" name="Google Shape;133;g6e672d0e1a_2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e672d0e1a_2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6e672d0e1a_2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1373698" y="2605285"/>
            <a:ext cx="11633202" cy="2501605"/>
          </a:xfrm>
          <a:prstGeom prst="rect">
            <a:avLst/>
          </a:prstGeom>
          <a:solidFill>
            <a:srgbClr val="A1B8E1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1548920" y="2783731"/>
            <a:ext cx="11282759" cy="2144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243838" y="5197689"/>
            <a:ext cx="9753602" cy="1766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pic>
        <p:nvPicPr>
          <p:cNvPr descr="Imagen 8" id="15" name="Google Shape;15;p2"/>
          <p:cNvPicPr preferRelativeResize="0"/>
          <p:nvPr/>
        </p:nvPicPr>
        <p:blipFill rotWithShape="1">
          <a:blip r:embed="rId2">
            <a:alphaModFix/>
          </a:blip>
          <a:srcRect b="0" l="46325" r="0" t="88693"/>
          <a:stretch/>
        </p:blipFill>
        <p:spPr>
          <a:xfrm>
            <a:off x="7338029" y="8863771"/>
            <a:ext cx="5672868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213586" y="9040852"/>
            <a:ext cx="577629" cy="542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3896" y="196280"/>
            <a:ext cx="1843200" cy="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920" y="152280"/>
            <a:ext cx="8695800" cy="61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322326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8" id="26" name="Google Shape;26;p4"/>
          <p:cNvPicPr preferRelativeResize="0"/>
          <p:nvPr/>
        </p:nvPicPr>
        <p:blipFill rotWithShape="1">
          <a:blip r:embed="rId2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277719" y="912186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3896" y="196280"/>
            <a:ext cx="1843200" cy="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322326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 showMasterSp="0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>
            <p:ph idx="2" type="pic"/>
          </p:nvPr>
        </p:nvSpPr>
        <p:spPr>
          <a:xfrm>
            <a:off x="7775659" y="2765426"/>
            <a:ext cx="3962401" cy="4638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1515439" y="-57213"/>
            <a:ext cx="9956384" cy="1216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00039" y="2521597"/>
            <a:ext cx="6244189" cy="5126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416052" lvl="0" marL="457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Calibri"/>
              <a:buChar char="•"/>
              <a:defRPr sz="3600"/>
            </a:lvl1pPr>
            <a:lvl2pPr indent="-405637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788"/>
              <a:buFont typeface="Calibri"/>
              <a:buChar char="•"/>
              <a:defRPr sz="3400"/>
            </a:lvl2pPr>
            <a:lvl3pPr indent="-322325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76"/>
              <a:buChar char="•"/>
              <a:defRPr/>
            </a:lvl4pPr>
            <a:lvl5pPr indent="-38481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60"/>
              <a:buFont typeface="Calibri"/>
              <a:buChar char="•"/>
              <a:defRPr sz="3000"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324333" y="1179909"/>
            <a:ext cx="12356134" cy="1"/>
          </a:xfrm>
          <a:prstGeom prst="straightConnector1">
            <a:avLst/>
          </a:prstGeom>
          <a:noFill/>
          <a:ln cap="flat" cmpd="sng" w="25400">
            <a:solidFill>
              <a:srgbClr val="365B9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n 8" id="38" name="Google Shape;38;p6"/>
          <p:cNvPicPr preferRelativeResize="0"/>
          <p:nvPr/>
        </p:nvPicPr>
        <p:blipFill rotWithShape="1">
          <a:blip r:embed="rId2">
            <a:alphaModFix/>
          </a:blip>
          <a:srcRect b="0" l="46325" r="0" t="88693"/>
          <a:stretch/>
        </p:blipFill>
        <p:spPr>
          <a:xfrm>
            <a:off x="7331500" y="8855908"/>
            <a:ext cx="5672867" cy="8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268949" y="9123491"/>
            <a:ext cx="4493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3896" y="196280"/>
            <a:ext cx="1843200" cy="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426466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6052" lvl="1" marL="914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5638" lvl="2" marL="1371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4810" lvl="3" marL="1828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5638" lvl="4" marL="22860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6466" lvl="5" marL="2743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26466" lvl="6" marL="3200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26466" lvl="7" marL="3657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26465" lvl="8" marL="4114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magen 8" id="8" name="Google Shape;8;p1"/>
          <p:cNvPicPr preferRelativeResize="0"/>
          <p:nvPr/>
        </p:nvPicPr>
        <p:blipFill rotWithShape="1">
          <a:blip r:embed="rId1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23896" y="196280"/>
            <a:ext cx="1843200" cy="880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jpg"/><Relationship Id="rId4" Type="http://schemas.openxmlformats.org/officeDocument/2006/relationships/image" Target="../media/image5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8.png"/><Relationship Id="rId7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46.png"/><Relationship Id="rId7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hyperlink" Target="https://ocw.mit.edu/resources/res-ll-003-build-a-small-radar-system-capable-of-sensing-range-doppler-and-synthetic-aperture-radar-imaging-january-iap-2011/projects/MITRES_LL_003IAP11_proj_in.pdf" TargetMode="External"/><Relationship Id="rId13" Type="http://schemas.openxmlformats.org/officeDocument/2006/relationships/image" Target="../media/image15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https://twitter.com/intogreengarage/status/679301891184918528" TargetMode="External"/><Relationship Id="rId1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hyperlink" Target="http://www.alpha-products.com/VU-Coax/vu-coax.html" TargetMode="External"/><Relationship Id="rId7" Type="http://schemas.openxmlformats.org/officeDocument/2006/relationships/hyperlink" Target="https://www.pxfuel.com/en/free-photo-eqksa" TargetMode="External"/><Relationship Id="rId8" Type="http://schemas.openxmlformats.org/officeDocument/2006/relationships/hyperlink" Target="https://commons.wikimedia.org/wiki/File:Three_AAA_Batteries_and_one_AA_Battery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gif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gif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5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4294967295" type="ctrTitle"/>
          </p:nvPr>
        </p:nvSpPr>
        <p:spPr>
          <a:xfrm>
            <a:off x="1548920" y="2783731"/>
            <a:ext cx="11282759" cy="2144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</a:pPr>
            <a:r>
              <a:rPr lang="en-US" sz="7600"/>
              <a:t>Can Radar - JRO</a:t>
            </a:r>
            <a:endParaRPr b="0" i="0" sz="7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 txBox="1"/>
          <p:nvPr>
            <p:ph idx="4294967295" type="subTitle"/>
          </p:nvPr>
        </p:nvSpPr>
        <p:spPr>
          <a:xfrm>
            <a:off x="3243838" y="5197689"/>
            <a:ext cx="9753602" cy="1766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</a:pPr>
            <a:r>
              <a:rPr b="1" lang="en-US" sz="3400"/>
              <a:t>Asesor:</a:t>
            </a:r>
            <a:r>
              <a:rPr lang="en-US" sz="3400"/>
              <a:t> Víctor Vásquez</a:t>
            </a:r>
            <a:endParaRPr sz="3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</a:pPr>
            <a:r>
              <a:rPr b="1" lang="en-US" sz="3400"/>
              <a:t>Practicante:</a:t>
            </a:r>
            <a:r>
              <a:rPr lang="en-US" sz="3400"/>
              <a:t> Fernando Garcia</a:t>
            </a:r>
            <a:endParaRPr sz="3400"/>
          </a:p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213586" y="9040852"/>
            <a:ext cx="577629" cy="542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</a:pPr>
            <a:fld id="{00000000-1234-1234-1234-123412341234}" type="slidenum">
              <a:rPr lang="en-US" sz="2800">
                <a:solidFill>
                  <a:srgbClr val="535353"/>
                </a:solidFill>
              </a:rPr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165696" y="0"/>
            <a:ext cx="8856984" cy="15644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Shermely\Downloads\observatorio_jicamarca-01.jpg" id="49" name="Google Shape;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"/>
            <a:ext cx="8696325" cy="6175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15250" y="8837240"/>
            <a:ext cx="1383224" cy="745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24338" y="179375"/>
            <a:ext cx="6890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Versión 1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16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5" y="3141850"/>
            <a:ext cx="5091551" cy="39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650" y="3204687"/>
            <a:ext cx="4379442" cy="39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5958800" y="4635225"/>
            <a:ext cx="1087200" cy="1071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16"/>
          <p:cNvCxnSpPr/>
          <p:nvPr/>
        </p:nvCxnSpPr>
        <p:spPr>
          <a:xfrm>
            <a:off x="7368025" y="2564188"/>
            <a:ext cx="5299500" cy="50883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6"/>
          <p:cNvCxnSpPr/>
          <p:nvPr/>
        </p:nvCxnSpPr>
        <p:spPr>
          <a:xfrm flipH="1">
            <a:off x="7277525" y="2551650"/>
            <a:ext cx="5254200" cy="51336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6600" y="3344625"/>
            <a:ext cx="4056039" cy="23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 rotWithShape="1">
          <a:blip r:embed="rId6">
            <a:alphaModFix/>
          </a:blip>
          <a:srcRect b="19701" l="32069" r="32022" t="20760"/>
          <a:stretch/>
        </p:blipFill>
        <p:spPr>
          <a:xfrm>
            <a:off x="8371899" y="5919726"/>
            <a:ext cx="3168926" cy="26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7263" y="1311662"/>
            <a:ext cx="1834726" cy="18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24344" y="179375"/>
            <a:ext cx="53205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Diagrama de Gantt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17"/>
          <p:cNvCxnSpPr/>
          <p:nvPr/>
        </p:nvCxnSpPr>
        <p:spPr>
          <a:xfrm>
            <a:off x="0" y="1097926"/>
            <a:ext cx="13004800" cy="12526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7442"/>
            <a:ext cx="12699996" cy="570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-483150" y="179375"/>
            <a:ext cx="11052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V2 - Diagrama de bloques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18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88" y="1838201"/>
            <a:ext cx="8515525" cy="54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-483150" y="179375"/>
            <a:ext cx="11052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V2 - Diagrama de bloques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19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3956" r="4468" t="6384"/>
          <a:stretch/>
        </p:blipFill>
        <p:spPr>
          <a:xfrm>
            <a:off x="588125" y="1686938"/>
            <a:ext cx="11942876" cy="637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11463750" y="1519600"/>
            <a:ext cx="1609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@2.4 GHz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b="0" l="3956" r="4468" t="6384"/>
          <a:stretch/>
        </p:blipFill>
        <p:spPr>
          <a:xfrm>
            <a:off x="5158850" y="1554075"/>
            <a:ext cx="7506132" cy="40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>
            <p:ph type="title"/>
          </p:nvPr>
        </p:nvSpPr>
        <p:spPr>
          <a:xfrm>
            <a:off x="126450" y="179375"/>
            <a:ext cx="10679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Oscilador controlado por voltaje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0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20"/>
          <p:cNvPicPr preferRelativeResize="0"/>
          <p:nvPr/>
        </p:nvPicPr>
        <p:blipFill rotWithShape="1">
          <a:blip r:embed="rId4">
            <a:alphaModFix/>
          </a:blip>
          <a:srcRect b="33908" l="8068" r="61472" t="32200"/>
          <a:stretch/>
        </p:blipFill>
        <p:spPr>
          <a:xfrm>
            <a:off x="2224300" y="2323950"/>
            <a:ext cx="1543750" cy="1754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0"/>
          <p:cNvGrpSpPr/>
          <p:nvPr/>
        </p:nvGrpSpPr>
        <p:grpSpPr>
          <a:xfrm>
            <a:off x="1903575" y="4813825"/>
            <a:ext cx="2684100" cy="4458725"/>
            <a:chOff x="1540775" y="4703225"/>
            <a:chExt cx="2684100" cy="4458725"/>
          </a:xfrm>
        </p:grpSpPr>
        <p:sp>
          <p:nvSpPr>
            <p:cNvPr id="196" name="Google Shape;196;p20"/>
            <p:cNvSpPr/>
            <p:nvPr/>
          </p:nvSpPr>
          <p:spPr>
            <a:xfrm>
              <a:off x="1540775" y="4704850"/>
              <a:ext cx="2684100" cy="4457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" name="Google Shape;19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34425" y="4974000"/>
              <a:ext cx="2405805" cy="400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0"/>
            <p:cNvSpPr txBox="1"/>
            <p:nvPr/>
          </p:nvSpPr>
          <p:spPr>
            <a:xfrm>
              <a:off x="1658225" y="4703225"/>
              <a:ext cx="15438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Onda Sierra</a:t>
              </a:r>
              <a:endParaRPr b="1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0"/>
            <p:cNvSpPr txBox="1"/>
            <p:nvPr/>
          </p:nvSpPr>
          <p:spPr>
            <a:xfrm>
              <a:off x="1658225" y="5617625"/>
              <a:ext cx="20337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Onda Triangular</a:t>
              </a:r>
              <a:endParaRPr b="1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0"/>
            <p:cNvSpPr txBox="1"/>
            <p:nvPr/>
          </p:nvSpPr>
          <p:spPr>
            <a:xfrm>
              <a:off x="1658225" y="6684425"/>
              <a:ext cx="20337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Onda Cuadrada</a:t>
              </a:r>
              <a:endParaRPr b="1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0"/>
            <p:cNvSpPr txBox="1"/>
            <p:nvPr/>
          </p:nvSpPr>
          <p:spPr>
            <a:xfrm>
              <a:off x="1658225" y="7751225"/>
              <a:ext cx="20337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Onda Escalera</a:t>
              </a:r>
              <a:endParaRPr b="1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0"/>
          <p:cNvPicPr preferRelativeResize="0"/>
          <p:nvPr/>
        </p:nvPicPr>
        <p:blipFill rotWithShape="1">
          <a:blip r:embed="rId6">
            <a:alphaModFix/>
          </a:blip>
          <a:srcRect b="0" l="0" r="0" t="5204"/>
          <a:stretch/>
        </p:blipFill>
        <p:spPr>
          <a:xfrm>
            <a:off x="814913" y="5245975"/>
            <a:ext cx="4861425" cy="36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450" y="5488975"/>
            <a:ext cx="7227825" cy="4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202650" y="179375"/>
            <a:ext cx="9383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V2 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21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3956" r="4468" t="6384"/>
          <a:stretch/>
        </p:blipFill>
        <p:spPr>
          <a:xfrm>
            <a:off x="588125" y="1686938"/>
            <a:ext cx="11942876" cy="637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/>
          <p:nvPr/>
        </p:nvSpPr>
        <p:spPr>
          <a:xfrm>
            <a:off x="1637075" y="3067775"/>
            <a:ext cx="1761000" cy="1994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126450" y="179375"/>
            <a:ext cx="10679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V2 </a:t>
            </a:r>
            <a:endParaRPr b="1" sz="4000">
              <a:solidFill>
                <a:srgbClr val="2F5496"/>
              </a:solidFill>
            </a:endParaRPr>
          </a:p>
        </p:txBody>
      </p:sp>
      <p:cxnSp>
        <p:nvCxnSpPr>
          <p:cNvPr id="217" name="Google Shape;217;p22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847" y="2326425"/>
            <a:ext cx="11491100" cy="402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2"/>
          <p:cNvGrpSpPr/>
          <p:nvPr/>
        </p:nvGrpSpPr>
        <p:grpSpPr>
          <a:xfrm>
            <a:off x="3253515" y="1721110"/>
            <a:ext cx="6726375" cy="6822024"/>
            <a:chOff x="7889980" y="2257650"/>
            <a:chExt cx="4387720" cy="4686100"/>
          </a:xfrm>
        </p:grpSpPr>
        <p:grpSp>
          <p:nvGrpSpPr>
            <p:cNvPr id="220" name="Google Shape;220;p22"/>
            <p:cNvGrpSpPr/>
            <p:nvPr/>
          </p:nvGrpSpPr>
          <p:grpSpPr>
            <a:xfrm>
              <a:off x="7889980" y="2314694"/>
              <a:ext cx="3887400" cy="4629056"/>
              <a:chOff x="7889980" y="2314694"/>
              <a:chExt cx="3887400" cy="4629056"/>
            </a:xfrm>
          </p:grpSpPr>
          <p:sp>
            <p:nvSpPr>
              <p:cNvPr id="221" name="Google Shape;221;p22"/>
              <p:cNvSpPr/>
              <p:nvPr/>
            </p:nvSpPr>
            <p:spPr>
              <a:xfrm>
                <a:off x="7889980" y="2371750"/>
                <a:ext cx="3887400" cy="4572000"/>
              </a:xfrm>
              <a:prstGeom prst="rect">
                <a:avLst/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22" name="Google Shape;222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927357" y="2314694"/>
                <a:ext cx="3810000" cy="4572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3" name="Google Shape;223;p22"/>
            <p:cNvSpPr txBox="1"/>
            <p:nvPr/>
          </p:nvSpPr>
          <p:spPr>
            <a:xfrm>
              <a:off x="10693900" y="2257650"/>
              <a:ext cx="1543800" cy="7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FF0000"/>
                  </a:solidFill>
                </a:rPr>
                <a:t>Señal transmitida </a:t>
              </a:r>
              <a:endParaRPr b="1" i="1" sz="1200">
                <a:solidFill>
                  <a:srgbClr val="FF0000"/>
                </a:solidFill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11223200" y="3690025"/>
              <a:ext cx="1054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93C47D"/>
                  </a:solidFill>
                </a:rPr>
                <a:t>Señal eco </a:t>
              </a:r>
              <a:endParaRPr b="1" i="1" sz="1200">
                <a:solidFill>
                  <a:srgbClr val="93C47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93C47D"/>
                  </a:solidFill>
                </a:rPr>
                <a:t>recibida</a:t>
              </a:r>
              <a:endParaRPr b="1">
                <a:solidFill>
                  <a:srgbClr val="93C47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46922" y="2603301"/>
            <a:ext cx="6053652" cy="454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50" y="2586961"/>
            <a:ext cx="6106249" cy="45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Mediciones - En campo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23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Mediciones - Tx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24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24"/>
          <p:cNvPicPr preferRelativeResize="0"/>
          <p:nvPr/>
        </p:nvPicPr>
        <p:blipFill rotWithShape="1">
          <a:blip r:embed="rId3">
            <a:alphaModFix/>
          </a:blip>
          <a:srcRect b="4929" l="4280" r="3867" t="6731"/>
          <a:stretch/>
        </p:blipFill>
        <p:spPr>
          <a:xfrm>
            <a:off x="1387400" y="1894600"/>
            <a:ext cx="10286875" cy="62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8890815" y="2905750"/>
            <a:ext cx="608100" cy="580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50" y="2775950"/>
            <a:ext cx="5923125" cy="420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900" y="2775939"/>
            <a:ext cx="5923134" cy="42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Mediciones - Rx antes del Mixer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9" name="Google Shape;249;p25"/>
          <p:cNvPicPr preferRelativeResize="0"/>
          <p:nvPr/>
        </p:nvPicPr>
        <p:blipFill rotWithShape="1">
          <a:blip r:embed="rId3">
            <a:alphaModFix/>
          </a:blip>
          <a:srcRect b="4929" l="4280" r="3867" t="6731"/>
          <a:stretch/>
        </p:blipFill>
        <p:spPr>
          <a:xfrm>
            <a:off x="1387400" y="1894600"/>
            <a:ext cx="10286875" cy="62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8582065" y="4407400"/>
            <a:ext cx="608100" cy="580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663" y="1796588"/>
            <a:ext cx="8684299" cy="61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24362" y="179379"/>
            <a:ext cx="3456878" cy="976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8"/>
          <p:cNvCxnSpPr/>
          <p:nvPr/>
        </p:nvCxnSpPr>
        <p:spPr>
          <a:xfrm>
            <a:off x="0" y="1097926"/>
            <a:ext cx="13004800" cy="12526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412700" y="1554524"/>
            <a:ext cx="12333600" cy="59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Motivación</a:t>
            </a:r>
            <a:endParaRPr b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Idealización</a:t>
            </a:r>
            <a:endParaRPr b="1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Can Radar MIT</a:t>
            </a:r>
            <a:endParaRPr/>
          </a:p>
          <a:p>
            <a:pPr indent="-32232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■"/>
            </a:pPr>
            <a:r>
              <a:rPr lang="en-US"/>
              <a:t>Diagrama de Bloques - Can Radar MIT</a:t>
            </a:r>
            <a:endParaRPr/>
          </a:p>
          <a:p>
            <a:pPr indent="-32232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■"/>
            </a:pPr>
            <a:r>
              <a:rPr lang="en-US"/>
              <a:t>Sistema implementado Can Radar MIT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Can Radar Jicamarca Versión 1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Plan de trabajo - Diagrama de Gantt</a:t>
            </a:r>
            <a:endParaRPr b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Sistema propuesto - Can Radar Jicamarca V2</a:t>
            </a:r>
            <a:endParaRPr b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Avance - Mediciones e Investigación</a:t>
            </a:r>
            <a:endParaRPr b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/>
              <a:t>Proyección del proyecto - Alcances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Alcance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26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88" y="1838201"/>
            <a:ext cx="8515525" cy="54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Alcance - Odroid y ploteo interactivo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27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5" name="Google Shape;265;p27"/>
          <p:cNvGrpSpPr/>
          <p:nvPr/>
        </p:nvGrpSpPr>
        <p:grpSpPr>
          <a:xfrm>
            <a:off x="4648042" y="3165574"/>
            <a:ext cx="3361195" cy="2263453"/>
            <a:chOff x="553275" y="4868913"/>
            <a:chExt cx="4119112" cy="2903725"/>
          </a:xfrm>
        </p:grpSpPr>
        <p:pic>
          <p:nvPicPr>
            <p:cNvPr id="266" name="Google Shape;26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275" y="4868913"/>
              <a:ext cx="4119112" cy="2189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7"/>
            <p:cNvSpPr txBox="1"/>
            <p:nvPr/>
          </p:nvSpPr>
          <p:spPr>
            <a:xfrm>
              <a:off x="1156534" y="7181038"/>
              <a:ext cx="3049500" cy="59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Calibri"/>
                  <a:ea typeface="Calibri"/>
                  <a:cs typeface="Calibri"/>
                  <a:sym typeface="Calibri"/>
                </a:rPr>
                <a:t>Odroid XU4</a:t>
              </a:r>
              <a:endParaRPr b="1" sz="30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8" name="Google Shape;268;p27"/>
          <p:cNvPicPr preferRelativeResize="0"/>
          <p:nvPr/>
        </p:nvPicPr>
        <p:blipFill rotWithShape="1">
          <a:blip r:embed="rId4">
            <a:alphaModFix/>
          </a:blip>
          <a:srcRect b="6240" l="14591" r="13065" t="10336"/>
          <a:stretch/>
        </p:blipFill>
        <p:spPr>
          <a:xfrm>
            <a:off x="343802" y="1784200"/>
            <a:ext cx="3012393" cy="194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378" y="4821997"/>
            <a:ext cx="1497219" cy="142790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/>
          <p:nvPr/>
        </p:nvSpPr>
        <p:spPr>
          <a:xfrm>
            <a:off x="1395379" y="3789337"/>
            <a:ext cx="909300" cy="879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3376371" y="3886150"/>
            <a:ext cx="909300" cy="6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2402" y="3332425"/>
            <a:ext cx="2643711" cy="17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/>
          <p:nvPr/>
        </p:nvSpPr>
        <p:spPr>
          <a:xfrm>
            <a:off x="8495421" y="3886225"/>
            <a:ext cx="909300" cy="6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27"/>
          <p:cNvCxnSpPr/>
          <p:nvPr/>
        </p:nvCxnSpPr>
        <p:spPr>
          <a:xfrm>
            <a:off x="481500" y="1536575"/>
            <a:ext cx="2737500" cy="224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7"/>
          <p:cNvCxnSpPr/>
          <p:nvPr/>
        </p:nvCxnSpPr>
        <p:spPr>
          <a:xfrm flipH="1">
            <a:off x="398875" y="1495300"/>
            <a:ext cx="3177900" cy="253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27"/>
          <p:cNvPicPr preferRelativeResize="0"/>
          <p:nvPr/>
        </p:nvPicPr>
        <p:blipFill rotWithShape="1">
          <a:blip r:embed="rId7">
            <a:alphaModFix/>
          </a:blip>
          <a:srcRect b="0" l="0" r="0" t="58783"/>
          <a:stretch/>
        </p:blipFill>
        <p:spPr>
          <a:xfrm>
            <a:off x="4548500" y="6603295"/>
            <a:ext cx="8027624" cy="164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27"/>
          <p:cNvSpPr/>
          <p:nvPr/>
        </p:nvSpPr>
        <p:spPr>
          <a:xfrm rot="5400000">
            <a:off x="10799608" y="5521587"/>
            <a:ext cx="909300" cy="6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400" y="1089800"/>
            <a:ext cx="3163000" cy="23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/>
        </p:nvSpPr>
        <p:spPr>
          <a:xfrm>
            <a:off x="452900" y="1828575"/>
            <a:ext cx="40995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Radiación: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Omnidireccional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Polarización: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Lineal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Ancho de Banda: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Octava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Alcance - Antena Vivaldi @2.4GHz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p28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8"/>
          <p:cNvSpPr/>
          <p:nvPr/>
        </p:nvSpPr>
        <p:spPr>
          <a:xfrm>
            <a:off x="5145050" y="2199375"/>
            <a:ext cx="1609500" cy="6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 txBox="1"/>
          <p:nvPr/>
        </p:nvSpPr>
        <p:spPr>
          <a:xfrm>
            <a:off x="10826625" y="2127575"/>
            <a:ext cx="1722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 2.4 GHz</a:t>
            </a:r>
            <a:endParaRPr b="1" sz="2400"/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25" y="3256425"/>
            <a:ext cx="4179449" cy="31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 rotWithShape="1">
          <a:blip r:embed="rId5">
            <a:alphaModFix/>
          </a:blip>
          <a:srcRect b="6524" l="10297" r="0" t="20573"/>
          <a:stretch/>
        </p:blipFill>
        <p:spPr>
          <a:xfrm>
            <a:off x="428025" y="6599700"/>
            <a:ext cx="4784774" cy="2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6">
            <a:alphaModFix/>
          </a:blip>
          <a:srcRect b="0" l="0" r="13337" t="0"/>
          <a:stretch/>
        </p:blipFill>
        <p:spPr>
          <a:xfrm>
            <a:off x="9105075" y="3907525"/>
            <a:ext cx="3768300" cy="3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 rotWithShape="1">
          <a:blip r:embed="rId7">
            <a:alphaModFix/>
          </a:blip>
          <a:srcRect b="0" l="0" r="12595" t="0"/>
          <a:stretch/>
        </p:blipFill>
        <p:spPr>
          <a:xfrm>
            <a:off x="5178925" y="3847975"/>
            <a:ext cx="3855825" cy="32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3000">
                <a:solidFill>
                  <a:srgbClr val="2F5496"/>
                </a:solidFill>
              </a:rPr>
              <a:t>Alcance - </a:t>
            </a:r>
            <a:r>
              <a:rPr b="1" lang="en-US" sz="3000">
                <a:solidFill>
                  <a:srgbClr val="2F5496"/>
                </a:solidFill>
              </a:rPr>
              <a:t>Batería</a:t>
            </a:r>
            <a:r>
              <a:rPr b="1" lang="en-US" sz="3000">
                <a:solidFill>
                  <a:srgbClr val="2F5496"/>
                </a:solidFill>
              </a:rPr>
              <a:t> y Programación de experimentos (SIR)</a:t>
            </a:r>
            <a:endParaRPr b="1" sz="3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29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29"/>
          <p:cNvSpPr txBox="1"/>
          <p:nvPr/>
        </p:nvSpPr>
        <p:spPr>
          <a:xfrm>
            <a:off x="907950" y="6878425"/>
            <a:ext cx="11390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Programar experimentos (Distancia, Velocidad) - Sistema Integrado de Radar básico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675" y="2141353"/>
            <a:ext cx="3211625" cy="319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 rotWithShape="1">
          <a:blip r:embed="rId4">
            <a:alphaModFix/>
          </a:blip>
          <a:srcRect b="31977" l="0" r="3910" t="31963"/>
          <a:stretch/>
        </p:blipFill>
        <p:spPr>
          <a:xfrm>
            <a:off x="907950" y="3082975"/>
            <a:ext cx="5433951" cy="195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9"/>
          <p:cNvCxnSpPr/>
          <p:nvPr/>
        </p:nvCxnSpPr>
        <p:spPr>
          <a:xfrm flipH="1" rot="10800000">
            <a:off x="6341900" y="3982013"/>
            <a:ext cx="1293000" cy="1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3000">
                <a:solidFill>
                  <a:srgbClr val="2F5496"/>
                </a:solidFill>
              </a:rPr>
              <a:t>Alcance extra</a:t>
            </a:r>
            <a:endParaRPr b="1" sz="3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30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8" name="Google Shape;308;p30"/>
          <p:cNvPicPr preferRelativeResize="0"/>
          <p:nvPr/>
        </p:nvPicPr>
        <p:blipFill rotWithShape="1">
          <a:blip r:embed="rId3">
            <a:alphaModFix/>
          </a:blip>
          <a:srcRect b="0" l="3964" r="2543" t="5024"/>
          <a:stretch/>
        </p:blipFill>
        <p:spPr>
          <a:xfrm>
            <a:off x="1105900" y="1477625"/>
            <a:ext cx="5327976" cy="2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800" y="5299725"/>
            <a:ext cx="4041825" cy="30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3089050" y="8248500"/>
            <a:ext cx="10317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2098450" y="4133700"/>
            <a:ext cx="3177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compacto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 rotWithShape="1">
          <a:blip r:embed="rId5">
            <a:alphaModFix/>
          </a:blip>
          <a:srcRect b="16282" l="21383" r="23758" t="0"/>
          <a:stretch/>
        </p:blipFill>
        <p:spPr>
          <a:xfrm>
            <a:off x="8199100" y="3077826"/>
            <a:ext cx="3762552" cy="322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8491575" y="6307675"/>
            <a:ext cx="3177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Sencillo de usar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1"/>
          <p:cNvGrpSpPr/>
          <p:nvPr/>
        </p:nvGrpSpPr>
        <p:grpSpPr>
          <a:xfrm>
            <a:off x="4918224" y="6252363"/>
            <a:ext cx="7978200" cy="2263562"/>
            <a:chOff x="-628480" y="858962"/>
            <a:chExt cx="7978200" cy="2263562"/>
          </a:xfrm>
        </p:grpSpPr>
        <p:sp>
          <p:nvSpPr>
            <p:cNvPr id="319" name="Google Shape;319;p31"/>
            <p:cNvSpPr txBox="1"/>
            <p:nvPr/>
          </p:nvSpPr>
          <p:spPr>
            <a:xfrm>
              <a:off x="-628480" y="858962"/>
              <a:ext cx="7978200" cy="16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0096FF"/>
                  </a:solidFill>
                  <a:latin typeface="Arial"/>
                  <a:ea typeface="Arial"/>
                  <a:cs typeface="Arial"/>
                  <a:sym typeface="Arial"/>
                </a:rPr>
                <a:t>Ciencia para protegernos,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0096FF"/>
                  </a:solidFill>
                  <a:latin typeface="Arial"/>
                  <a:ea typeface="Arial"/>
                  <a:cs typeface="Arial"/>
                  <a:sym typeface="Arial"/>
                </a:rPr>
                <a:t>ciencia para avanzar.</a:t>
              </a:r>
              <a:endParaRPr/>
            </a:p>
          </p:txBody>
        </p:sp>
        <p:sp>
          <p:nvSpPr>
            <p:cNvPr id="320" name="Google Shape;320;p31"/>
            <p:cNvSpPr txBox="1"/>
            <p:nvPr/>
          </p:nvSpPr>
          <p:spPr>
            <a:xfrm>
              <a:off x="-412953" y="2483824"/>
              <a:ext cx="41247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4400"/>
                <a:buFont typeface="Calibri"/>
                <a:buNone/>
              </a:pP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www.</a:t>
              </a:r>
              <a:r>
                <a:rPr b="0" i="0" lang="en-US" sz="4400" u="none" cap="none" strike="noStrike">
                  <a:solidFill>
                    <a:srgbClr val="0096FF"/>
                  </a:solidFill>
                  <a:latin typeface="Calibri"/>
                  <a:ea typeface="Calibri"/>
                  <a:cs typeface="Calibri"/>
                  <a:sym typeface="Calibri"/>
                </a:rPr>
                <a:t>igp</a:t>
              </a: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.gob.pe</a:t>
              </a:r>
              <a:endParaRPr/>
            </a:p>
          </p:txBody>
        </p:sp>
      </p:grpSp>
      <p:sp>
        <p:nvSpPr>
          <p:cNvPr id="321" name="Google Shape;321;p31"/>
          <p:cNvSpPr/>
          <p:nvPr/>
        </p:nvSpPr>
        <p:spPr>
          <a:xfrm>
            <a:off x="15250" y="8837240"/>
            <a:ext cx="1383224" cy="745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3992700" y="3762250"/>
            <a:ext cx="4676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96FF"/>
                </a:solidFill>
              </a:rPr>
              <a:t>¡Gracias!</a:t>
            </a:r>
            <a:endParaRPr b="1" sz="7200">
              <a:solidFill>
                <a:srgbClr val="0096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0096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2"/>
          <p:cNvGrpSpPr/>
          <p:nvPr/>
        </p:nvGrpSpPr>
        <p:grpSpPr>
          <a:xfrm>
            <a:off x="4918224" y="6252363"/>
            <a:ext cx="7978200" cy="2263562"/>
            <a:chOff x="-628480" y="858962"/>
            <a:chExt cx="7978200" cy="2263562"/>
          </a:xfrm>
        </p:grpSpPr>
        <p:sp>
          <p:nvSpPr>
            <p:cNvPr id="328" name="Google Shape;328;p32"/>
            <p:cNvSpPr txBox="1"/>
            <p:nvPr/>
          </p:nvSpPr>
          <p:spPr>
            <a:xfrm>
              <a:off x="-628480" y="858962"/>
              <a:ext cx="7978200" cy="16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0096FF"/>
                  </a:solidFill>
                  <a:latin typeface="Arial"/>
                  <a:ea typeface="Arial"/>
                  <a:cs typeface="Arial"/>
                  <a:sym typeface="Arial"/>
                </a:rPr>
                <a:t>Ciencia para protegernos,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0096FF"/>
                  </a:solidFill>
                  <a:latin typeface="Arial"/>
                  <a:ea typeface="Arial"/>
                  <a:cs typeface="Arial"/>
                  <a:sym typeface="Arial"/>
                </a:rPr>
                <a:t>ciencia para avanzar.</a:t>
              </a:r>
              <a:endParaRPr/>
            </a:p>
          </p:txBody>
        </p:sp>
        <p:sp>
          <p:nvSpPr>
            <p:cNvPr id="329" name="Google Shape;329;p32"/>
            <p:cNvSpPr txBox="1"/>
            <p:nvPr/>
          </p:nvSpPr>
          <p:spPr>
            <a:xfrm>
              <a:off x="-412953" y="2483824"/>
              <a:ext cx="41247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4400"/>
                <a:buFont typeface="Calibri"/>
                <a:buNone/>
              </a:pP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www.</a:t>
              </a:r>
              <a:r>
                <a:rPr b="0" i="0" lang="en-US" sz="4400" u="none" cap="none" strike="noStrike">
                  <a:solidFill>
                    <a:srgbClr val="0096FF"/>
                  </a:solidFill>
                  <a:latin typeface="Calibri"/>
                  <a:ea typeface="Calibri"/>
                  <a:cs typeface="Calibri"/>
                  <a:sym typeface="Calibri"/>
                </a:rPr>
                <a:t>igp</a:t>
              </a: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.gob.pe</a:t>
              </a:r>
              <a:endParaRPr/>
            </a:p>
          </p:txBody>
        </p:sp>
      </p:grpSp>
      <p:sp>
        <p:nvSpPr>
          <p:cNvPr id="330" name="Google Shape;330;p32"/>
          <p:cNvSpPr/>
          <p:nvPr/>
        </p:nvSpPr>
        <p:spPr>
          <a:xfrm>
            <a:off x="15250" y="8837240"/>
            <a:ext cx="1383300" cy="7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3494250" y="3762250"/>
            <a:ext cx="62043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96FF"/>
                </a:solidFill>
              </a:rPr>
              <a:t>¿</a:t>
            </a:r>
            <a:r>
              <a:rPr b="1" lang="en-US" sz="7200">
                <a:solidFill>
                  <a:srgbClr val="0096FF"/>
                </a:solidFill>
              </a:rPr>
              <a:t>Preguntas?</a:t>
            </a:r>
            <a:endParaRPr b="1" sz="7200">
              <a:solidFill>
                <a:srgbClr val="0096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0096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3"/>
          <p:cNvGrpSpPr/>
          <p:nvPr/>
        </p:nvGrpSpPr>
        <p:grpSpPr>
          <a:xfrm>
            <a:off x="735675" y="1454175"/>
            <a:ext cx="4601150" cy="3096625"/>
            <a:chOff x="380900" y="4930800"/>
            <a:chExt cx="4601150" cy="3096625"/>
          </a:xfrm>
        </p:grpSpPr>
        <p:pic>
          <p:nvPicPr>
            <p:cNvPr id="337" name="Google Shape;337;p33"/>
            <p:cNvPicPr preferRelativeResize="0"/>
            <p:nvPr/>
          </p:nvPicPr>
          <p:blipFill rotWithShape="1">
            <a:blip r:embed="rId3">
              <a:alphaModFix/>
            </a:blip>
            <a:srcRect b="4103" l="4734" r="0" t="10404"/>
            <a:stretch/>
          </p:blipFill>
          <p:spPr>
            <a:xfrm>
              <a:off x="380900" y="4930800"/>
              <a:ext cx="4601150" cy="309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33"/>
            <p:cNvSpPr/>
            <p:nvPr/>
          </p:nvSpPr>
          <p:spPr>
            <a:xfrm>
              <a:off x="1698100" y="5852150"/>
              <a:ext cx="1656000" cy="420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9" name="Google Shape;3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146" y="1786975"/>
            <a:ext cx="4827576" cy="26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74" y="5068650"/>
            <a:ext cx="4891950" cy="36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/>
          <p:nvPr/>
        </p:nvSpPr>
        <p:spPr>
          <a:xfrm>
            <a:off x="389900" y="233875"/>
            <a:ext cx="58743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Anexo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33"/>
          <p:cNvGrpSpPr/>
          <p:nvPr/>
        </p:nvGrpSpPr>
        <p:grpSpPr>
          <a:xfrm>
            <a:off x="5502723" y="5317012"/>
            <a:ext cx="7194467" cy="2697790"/>
            <a:chOff x="68800" y="2175250"/>
            <a:chExt cx="10233950" cy="4203475"/>
          </a:xfrm>
        </p:grpSpPr>
        <p:pic>
          <p:nvPicPr>
            <p:cNvPr id="343" name="Google Shape;343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91125" y="2788428"/>
              <a:ext cx="3211625" cy="3199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3"/>
            <p:cNvPicPr preferRelativeResize="0"/>
            <p:nvPr/>
          </p:nvPicPr>
          <p:blipFill rotWithShape="1">
            <a:blip r:embed="rId7">
              <a:alphaModFix/>
            </a:blip>
            <a:srcRect b="0" l="0" r="6182" t="0"/>
            <a:stretch/>
          </p:blipFill>
          <p:spPr>
            <a:xfrm>
              <a:off x="68800" y="2175250"/>
              <a:ext cx="7098525" cy="420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-483150" y="179375"/>
            <a:ext cx="11052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V2 - Diagrama de bloques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34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1" name="Google Shape;351;p34"/>
          <p:cNvPicPr preferRelativeResize="0"/>
          <p:nvPr/>
        </p:nvPicPr>
        <p:blipFill rotWithShape="1">
          <a:blip r:embed="rId3">
            <a:alphaModFix/>
          </a:blip>
          <a:srcRect b="8858" l="6991" r="9577" t="10320"/>
          <a:stretch/>
        </p:blipFill>
        <p:spPr>
          <a:xfrm>
            <a:off x="3002575" y="2082075"/>
            <a:ext cx="6999550" cy="50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126450" y="179375"/>
            <a:ext cx="10176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Mediciones - Rx después del Mixer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Google Shape;357;p35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8" name="Google Shape;358;p35"/>
          <p:cNvPicPr preferRelativeResize="0"/>
          <p:nvPr/>
        </p:nvPicPr>
        <p:blipFill rotWithShape="1">
          <a:blip r:embed="rId3">
            <a:alphaModFix/>
          </a:blip>
          <a:srcRect b="4929" l="4280" r="3867" t="6731"/>
          <a:stretch/>
        </p:blipFill>
        <p:spPr>
          <a:xfrm>
            <a:off x="1387400" y="1894600"/>
            <a:ext cx="10286875" cy="62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/>
          <p:nvPr/>
        </p:nvSpPr>
        <p:spPr>
          <a:xfrm>
            <a:off x="7234790" y="4379350"/>
            <a:ext cx="608100" cy="580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827" y="1715871"/>
            <a:ext cx="8783848" cy="62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MOTIVACIÓN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9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 txBox="1"/>
          <p:nvPr/>
        </p:nvSpPr>
        <p:spPr>
          <a:xfrm rot="-267727">
            <a:off x="65250" y="1383971"/>
            <a:ext cx="4719806" cy="7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¿Qué es el Radio Observatorio de Jicamarca y que estudian?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 txBox="1"/>
          <p:nvPr/>
        </p:nvSpPr>
        <p:spPr>
          <a:xfrm rot="-806">
            <a:off x="7640679" y="4465501"/>
            <a:ext cx="25599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¿Qué es un radar?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 rot="-172854">
            <a:off x="6870813" y="7436559"/>
            <a:ext cx="5151210" cy="915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pueden saber la posiciones y velocidades de las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partículas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9"/>
          <p:cNvSpPr txBox="1"/>
          <p:nvPr/>
        </p:nvSpPr>
        <p:spPr>
          <a:xfrm rot="149214">
            <a:off x="6946564" y="6460278"/>
            <a:ext cx="3657445" cy="6870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¿Qué es el efecto doppler?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5571" l="8391" r="0" t="0"/>
          <a:stretch/>
        </p:blipFill>
        <p:spPr>
          <a:xfrm>
            <a:off x="8927000" y="1523450"/>
            <a:ext cx="3680697" cy="256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899" y="1447250"/>
            <a:ext cx="2071352" cy="26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9551" y="7193700"/>
            <a:ext cx="2559900" cy="2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/>
          <p:nvPr/>
        </p:nvSpPr>
        <p:spPr>
          <a:xfrm>
            <a:off x="8279475" y="2632463"/>
            <a:ext cx="519300" cy="463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15355125" y="2083575"/>
            <a:ext cx="26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15194075" y="3378775"/>
            <a:ext cx="29364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 txBox="1"/>
          <p:nvPr/>
        </p:nvSpPr>
        <p:spPr>
          <a:xfrm>
            <a:off x="15023650" y="2654775"/>
            <a:ext cx="293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 txBox="1"/>
          <p:nvPr/>
        </p:nvSpPr>
        <p:spPr>
          <a:xfrm>
            <a:off x="14419025" y="4610875"/>
            <a:ext cx="4182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 txBox="1"/>
          <p:nvPr/>
        </p:nvSpPr>
        <p:spPr>
          <a:xfrm>
            <a:off x="14026625" y="6128550"/>
            <a:ext cx="45747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838" y="2632475"/>
            <a:ext cx="2960525" cy="257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 rotWithShape="1">
          <a:blip r:embed="rId7">
            <a:alphaModFix/>
          </a:blip>
          <a:srcRect b="0" l="22457" r="16132" t="0"/>
          <a:stretch/>
        </p:blipFill>
        <p:spPr>
          <a:xfrm>
            <a:off x="3594354" y="6376703"/>
            <a:ext cx="2960531" cy="21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title"/>
          </p:nvPr>
        </p:nvSpPr>
        <p:spPr>
          <a:xfrm>
            <a:off x="202650" y="179375"/>
            <a:ext cx="9383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Jicamarca V2 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6" name="Google Shape;366;p36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7" name="Google Shape;367;p36"/>
          <p:cNvPicPr preferRelativeResize="0"/>
          <p:nvPr/>
        </p:nvPicPr>
        <p:blipFill rotWithShape="1">
          <a:blip r:embed="rId3">
            <a:alphaModFix/>
          </a:blip>
          <a:srcRect b="0" l="3956" r="4468" t="6384"/>
          <a:stretch/>
        </p:blipFill>
        <p:spPr>
          <a:xfrm>
            <a:off x="588125" y="1686938"/>
            <a:ext cx="11942876" cy="63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MIT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" name="Google Shape;84;p10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 b="0" l="5309" r="6194" t="0"/>
          <a:stretch/>
        </p:blipFill>
        <p:spPr>
          <a:xfrm>
            <a:off x="10710600" y="1269250"/>
            <a:ext cx="2054949" cy="17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4">
            <a:alphaModFix/>
          </a:blip>
          <a:srcRect b="14199" l="0" r="4141" t="0"/>
          <a:stretch/>
        </p:blipFill>
        <p:spPr>
          <a:xfrm>
            <a:off x="3152600" y="1671925"/>
            <a:ext cx="1668121" cy="11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/>
          <p:cNvPicPr preferRelativeResize="0"/>
          <p:nvPr/>
        </p:nvPicPr>
        <p:blipFill rotWithShape="1">
          <a:blip r:embed="rId5">
            <a:alphaModFix/>
          </a:blip>
          <a:srcRect b="0" l="0" r="41079" t="51934"/>
          <a:stretch/>
        </p:blipFill>
        <p:spPr>
          <a:xfrm>
            <a:off x="150325" y="1493675"/>
            <a:ext cx="2104275" cy="14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/>
          <p:nvPr/>
        </p:nvSpPr>
        <p:spPr>
          <a:xfrm>
            <a:off x="24350" y="8910825"/>
            <a:ext cx="69108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6"/>
              </a:rPr>
              <a:t>http://www.alpha-products.com/VU-Coax/vu-coax.html</a:t>
            </a:r>
            <a:endParaRPr sz="700" u="sng">
              <a:solidFill>
                <a:schemeClr val="hlink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7"/>
              </a:rPr>
              <a:t>https://www.pxfuel.com/en/free-photo-eqksa</a:t>
            </a:r>
            <a:endParaRPr sz="700">
              <a:solidFill>
                <a:schemeClr val="dk1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8"/>
              </a:rPr>
              <a:t>https://commons.wikimedia.org/wiki/File:Three_AAA_Batteries_and_one_AA_Battery.JPG</a:t>
            </a:r>
            <a:endParaRPr sz="700">
              <a:solidFill>
                <a:schemeClr val="dk1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9"/>
              </a:rPr>
              <a:t>https://twitter.com/intogreengarage/status/679301891184918528</a:t>
            </a:r>
            <a:endParaRPr sz="700" u="sng">
              <a:solidFill>
                <a:schemeClr val="hlink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</a:rPr>
              <a:t>https://www.crestron.com/Products/Featured-Solutions/Avia-Audio-DSP</a:t>
            </a:r>
            <a:endParaRPr sz="700" u="sng">
              <a:solidFill>
                <a:schemeClr val="hlink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  <a:hlinkClick r:id="rId10"/>
              </a:rPr>
              <a:t>https://ocw.mit.edu/resources/res-ll-003-build-a-small-radar-system-capable-of-sensing-range-doppler-and-synthetic-aperture-radar-imaging-january-iap-2011/projects/MITRES_LL_003IAP11_proj_in.pdf</a:t>
            </a:r>
            <a:endParaRPr sz="700" u="sng">
              <a:solidFill>
                <a:schemeClr val="hlink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lphaLcParenBoth"/>
            </a:pPr>
            <a:r>
              <a:rPr lang="en-US" sz="700" u="sng">
                <a:solidFill>
                  <a:schemeClr val="hlink"/>
                </a:solidFill>
              </a:rPr>
              <a:t>https://www.youtube.com/watch?v=Zr78A6cJDa4</a:t>
            </a:r>
            <a:endParaRPr sz="700" u="sng">
              <a:solidFill>
                <a:schemeClr val="hlink"/>
              </a:solidFill>
            </a:endParaRPr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11">
            <a:alphaModFix/>
          </a:blip>
          <a:srcRect b="29388" l="16926" r="14519" t="0"/>
          <a:stretch/>
        </p:blipFill>
        <p:spPr>
          <a:xfrm>
            <a:off x="5830213" y="1580412"/>
            <a:ext cx="1024501" cy="14588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/>
          <p:nvPr/>
        </p:nvSpPr>
        <p:spPr>
          <a:xfrm>
            <a:off x="5001750" y="1920450"/>
            <a:ext cx="813900" cy="77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2334750" y="1920450"/>
            <a:ext cx="813900" cy="77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6848688" y="1920450"/>
            <a:ext cx="813900" cy="77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5876100" y="3813975"/>
            <a:ext cx="1252500" cy="9768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0"/>
          <p:cNvPicPr preferRelativeResize="0"/>
          <p:nvPr/>
        </p:nvPicPr>
        <p:blipFill rotWithShape="1">
          <a:blip r:embed="rId12">
            <a:alphaModFix/>
          </a:blip>
          <a:srcRect b="0" l="12773" r="23356" t="0"/>
          <a:stretch/>
        </p:blipFill>
        <p:spPr>
          <a:xfrm>
            <a:off x="7467673" y="4985075"/>
            <a:ext cx="3692998" cy="3252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0"/>
          <p:cNvSpPr txBox="1"/>
          <p:nvPr/>
        </p:nvSpPr>
        <p:spPr>
          <a:xfrm>
            <a:off x="439550" y="3093300"/>
            <a:ext cx="17121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Componentes RF (a)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3264263" y="3093300"/>
            <a:ext cx="14448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Latas de café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(b)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5922163" y="3093300"/>
            <a:ext cx="8139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Pilas (c)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11225825" y="3093300"/>
            <a:ext cx="1024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Garage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(e)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78700" y="4985075"/>
            <a:ext cx="3692993" cy="32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/>
          <p:nvPr/>
        </p:nvSpPr>
        <p:spPr>
          <a:xfrm>
            <a:off x="3294650" y="8389900"/>
            <a:ext cx="455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(f)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"/>
          <p:cNvSpPr txBox="1"/>
          <p:nvPr/>
        </p:nvSpPr>
        <p:spPr>
          <a:xfrm>
            <a:off x="9085850" y="8313700"/>
            <a:ext cx="455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(g)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0"/>
          <p:cNvPicPr preferRelativeResize="0"/>
          <p:nvPr/>
        </p:nvPicPr>
        <p:blipFill rotWithShape="1">
          <a:blip r:embed="rId14">
            <a:alphaModFix/>
          </a:blip>
          <a:srcRect b="6240" l="14591" r="13065" t="10336"/>
          <a:stretch/>
        </p:blipFill>
        <p:spPr>
          <a:xfrm>
            <a:off x="7573950" y="1471113"/>
            <a:ext cx="2256050" cy="15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0"/>
          <p:cNvSpPr/>
          <p:nvPr/>
        </p:nvSpPr>
        <p:spPr>
          <a:xfrm>
            <a:off x="9744288" y="1920450"/>
            <a:ext cx="813900" cy="77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 txBox="1"/>
          <p:nvPr/>
        </p:nvSpPr>
        <p:spPr>
          <a:xfrm>
            <a:off x="8342125" y="3093300"/>
            <a:ext cx="1024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Laptop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(d)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type="title"/>
          </p:nvPr>
        </p:nvSpPr>
        <p:spPr>
          <a:xfrm>
            <a:off x="24350" y="179375"/>
            <a:ext cx="87468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MIT - Diagrama de Bloques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11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1"/>
          <p:cNvPicPr preferRelativeResize="0"/>
          <p:nvPr/>
        </p:nvPicPr>
        <p:blipFill rotWithShape="1">
          <a:blip r:embed="rId3">
            <a:alphaModFix/>
          </a:blip>
          <a:srcRect b="0" l="6235" r="0" t="1322"/>
          <a:stretch/>
        </p:blipFill>
        <p:spPr>
          <a:xfrm>
            <a:off x="3232438" y="1684075"/>
            <a:ext cx="6539824" cy="66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75" y="3397500"/>
            <a:ext cx="115633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>
            <p:ph type="title"/>
          </p:nvPr>
        </p:nvSpPr>
        <p:spPr>
          <a:xfrm>
            <a:off x="24340" y="179375"/>
            <a:ext cx="62628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MIT - Sistema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2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5" y="3141850"/>
            <a:ext cx="5091551" cy="39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050" y="3204687"/>
            <a:ext cx="4379442" cy="39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/>
          <p:nvPr/>
        </p:nvSpPr>
        <p:spPr>
          <a:xfrm>
            <a:off x="5958800" y="4635225"/>
            <a:ext cx="1087200" cy="1071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>
            <a:off x="24352" y="179375"/>
            <a:ext cx="7820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MIT - Sistema - Distancia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0" l="5731" r="0" t="5482"/>
          <a:stretch/>
        </p:blipFill>
        <p:spPr>
          <a:xfrm>
            <a:off x="2977159" y="1293400"/>
            <a:ext cx="7214255" cy="406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9699" y="5684825"/>
            <a:ext cx="8945324" cy="31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/>
        </p:nvSpPr>
        <p:spPr>
          <a:xfrm>
            <a:off x="3185200" y="4737463"/>
            <a:ext cx="22875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24350" y="179375"/>
            <a:ext cx="10121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MIT - Sistema - Doppler y velocidad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14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318" y="1325100"/>
            <a:ext cx="6428176" cy="361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4"/>
          <p:cNvGrpSpPr/>
          <p:nvPr/>
        </p:nvGrpSpPr>
        <p:grpSpPr>
          <a:xfrm>
            <a:off x="1041800" y="5109875"/>
            <a:ext cx="10631162" cy="3979475"/>
            <a:chOff x="1041800" y="5109875"/>
            <a:chExt cx="10631162" cy="3979475"/>
          </a:xfrm>
        </p:grpSpPr>
        <p:pic>
          <p:nvPicPr>
            <p:cNvPr id="139" name="Google Shape;139;p14"/>
            <p:cNvPicPr preferRelativeResize="0"/>
            <p:nvPr/>
          </p:nvPicPr>
          <p:blipFill rotWithShape="1">
            <a:blip r:embed="rId4">
              <a:alphaModFix/>
            </a:blip>
            <a:srcRect b="1195" l="0" r="0" t="0"/>
            <a:stretch/>
          </p:blipFill>
          <p:spPr>
            <a:xfrm>
              <a:off x="1331862" y="5109875"/>
              <a:ext cx="10341100" cy="3718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14"/>
            <p:cNvSpPr/>
            <p:nvPr/>
          </p:nvSpPr>
          <p:spPr>
            <a:xfrm>
              <a:off x="1041800" y="8409850"/>
              <a:ext cx="6024300" cy="679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76753" y="179375"/>
            <a:ext cx="82344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Can Radar MIT - Sistema - SAR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15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7" name="Google Shape;147;p15"/>
          <p:cNvGrpSpPr/>
          <p:nvPr/>
        </p:nvGrpSpPr>
        <p:grpSpPr>
          <a:xfrm>
            <a:off x="397450" y="2824362"/>
            <a:ext cx="5647500" cy="4799375"/>
            <a:chOff x="7204900" y="3884725"/>
            <a:chExt cx="5647500" cy="4799375"/>
          </a:xfrm>
        </p:grpSpPr>
        <p:pic>
          <p:nvPicPr>
            <p:cNvPr id="148" name="Google Shape;14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81100" y="3884725"/>
              <a:ext cx="5571300" cy="4799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5"/>
            <p:cNvSpPr/>
            <p:nvPr/>
          </p:nvSpPr>
          <p:spPr>
            <a:xfrm>
              <a:off x="7204900" y="6045600"/>
              <a:ext cx="816000" cy="2638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725" y="2115038"/>
            <a:ext cx="6007775" cy="60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